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52"/>
  </p:notesMasterIdLst>
  <p:sldIdLst>
    <p:sldId id="1058" r:id="rId2"/>
    <p:sldId id="1157" r:id="rId3"/>
    <p:sldId id="1159" r:id="rId4"/>
    <p:sldId id="1059" r:id="rId5"/>
    <p:sldId id="1060" r:id="rId6"/>
    <p:sldId id="1061" r:id="rId7"/>
    <p:sldId id="1062" r:id="rId8"/>
    <p:sldId id="1063" r:id="rId9"/>
    <p:sldId id="1064" r:id="rId10"/>
    <p:sldId id="1065" r:id="rId11"/>
    <p:sldId id="1066" r:id="rId12"/>
    <p:sldId id="1070" r:id="rId13"/>
    <p:sldId id="1069" r:id="rId14"/>
    <p:sldId id="1072" r:id="rId15"/>
    <p:sldId id="1076" r:id="rId16"/>
    <p:sldId id="1078" r:id="rId17"/>
    <p:sldId id="1079" r:id="rId18"/>
    <p:sldId id="1080" r:id="rId19"/>
    <p:sldId id="1071" r:id="rId20"/>
    <p:sldId id="1081" r:id="rId21"/>
    <p:sldId id="1082" r:id="rId22"/>
    <p:sldId id="1083" r:id="rId23"/>
    <p:sldId id="997" r:id="rId24"/>
    <p:sldId id="1010" r:id="rId25"/>
    <p:sldId id="1146" r:id="rId26"/>
    <p:sldId id="1147" r:id="rId27"/>
    <p:sldId id="1155" r:id="rId28"/>
    <p:sldId id="1153" r:id="rId29"/>
    <p:sldId id="1154" r:id="rId30"/>
    <p:sldId id="1161" r:id="rId31"/>
    <p:sldId id="1151" r:id="rId32"/>
    <p:sldId id="1013" r:id="rId33"/>
    <p:sldId id="1016" r:id="rId34"/>
    <p:sldId id="1108" r:id="rId35"/>
    <p:sldId id="1162" r:id="rId36"/>
    <p:sldId id="1163" r:id="rId37"/>
    <p:sldId id="1164" r:id="rId38"/>
    <p:sldId id="1017" r:id="rId39"/>
    <p:sldId id="1018" r:id="rId40"/>
    <p:sldId id="1019" r:id="rId41"/>
    <p:sldId id="1109" r:id="rId42"/>
    <p:sldId id="1021" r:id="rId43"/>
    <p:sldId id="1110" r:id="rId44"/>
    <p:sldId id="1023" r:id="rId45"/>
    <p:sldId id="1022" r:id="rId46"/>
    <p:sldId id="1025" r:id="rId47"/>
    <p:sldId id="1116" r:id="rId48"/>
    <p:sldId id="1055" r:id="rId49"/>
    <p:sldId id="1160" r:id="rId50"/>
    <p:sldId id="1057" r:id="rId5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E25"/>
    <a:srgbClr val="FF6600"/>
    <a:srgbClr val="FFD666"/>
    <a:srgbClr val="CC9500"/>
    <a:srgbClr val="F0B81F"/>
    <a:srgbClr val="E5A800"/>
    <a:srgbClr val="FFCF4C"/>
    <a:srgbClr val="A03333"/>
    <a:srgbClr val="900000"/>
    <a:srgbClr val="CC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 autoAdjust="0"/>
    <p:restoredTop sz="72801" autoAdjust="0"/>
  </p:normalViewPr>
  <p:slideViewPr>
    <p:cSldViewPr snapToGrid="0">
      <p:cViewPr varScale="1">
        <p:scale>
          <a:sx n="165" d="100"/>
          <a:sy n="165" d="100"/>
        </p:scale>
        <p:origin x="1532" y="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 or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Player 1</c:v>
                </c:pt>
                <c:pt idx="1">
                  <c:v>Player 2</c:v>
                </c:pt>
                <c:pt idx="2">
                  <c:v>Player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6366992"/>
        <c:axId val="-1026367536"/>
      </c:barChart>
      <c:catAx>
        <c:axId val="-102636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6367536"/>
        <c:crosses val="autoZero"/>
        <c:auto val="1"/>
        <c:lblAlgn val="ctr"/>
        <c:lblOffset val="100"/>
        <c:noMultiLvlLbl val="0"/>
      </c:catAx>
      <c:valAx>
        <c:axId val="-102636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636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 or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Player 1</c:v>
                </c:pt>
                <c:pt idx="1">
                  <c:v>Player 2</c:v>
                </c:pt>
                <c:pt idx="2">
                  <c:v>Player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6360464"/>
        <c:axId val="-1026371344"/>
      </c:barChart>
      <c:catAx>
        <c:axId val="-102636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6371344"/>
        <c:crosses val="autoZero"/>
        <c:auto val="1"/>
        <c:lblAlgn val="ctr"/>
        <c:lblOffset val="100"/>
        <c:noMultiLvlLbl val="0"/>
      </c:catAx>
      <c:valAx>
        <c:axId val="-102637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636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C151BD9-A8D5-42FC-8C0B-5479A9C0A3DB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1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5" name="Shape 70"/>
          <p:cNvSpPr/>
          <p:nvPr userDrawn="1"/>
        </p:nvSpPr>
        <p:spPr>
          <a:xfrm>
            <a:off x="-9737" y="3309395"/>
            <a:ext cx="9154639" cy="535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646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3182111"/>
            <a:ext cx="9144903" cy="1173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23A-7BEE-45D6-98E4-96615EA46E29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60176F-149E-43B7-B695-28E73B44851A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ifang@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ickbostrom.com/ethics/artificial-intelligence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u/1/d/e/1FAIpQLSeB8F0KgKRpYqd3Ctd8MWq5xThOKTMPJt6ZkywfF-ZqbTzVdw/viewform?usp=sf_link" TargetMode="External"/><Relationship Id="rId2" Type="http://schemas.openxmlformats.org/officeDocument/2006/relationships/hyperlink" Target="https://feifang.info/artificial-intelligence-methods-for-social-good-spring-201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Artificial Intelligence: Representation and Problem Solving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Multi-agent Systems </a:t>
            </a:r>
            <a:r>
              <a:rPr lang="en-US" sz="2400" dirty="0" smtClean="0"/>
              <a:t>(4</a:t>
            </a:r>
            <a:r>
              <a:rPr lang="en-US" sz="2400" dirty="0"/>
              <a:t>): Social Choice and Mechanism Design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15-381 / 681</a:t>
            </a:r>
          </a:p>
          <a:p>
            <a:r>
              <a:rPr lang="en-US" dirty="0"/>
              <a:t>Instructors: Fei Fang (This Lecture) and Dave Touretzky</a:t>
            </a:r>
          </a:p>
          <a:p>
            <a:r>
              <a:rPr lang="en-US" dirty="0">
                <a:hlinkClick r:id="rId3"/>
              </a:rPr>
              <a:t>feifang@cmu.edu</a:t>
            </a:r>
            <a:endParaRPr lang="en-US" dirty="0"/>
          </a:p>
          <a:p>
            <a:r>
              <a:rPr lang="en-US" dirty="0"/>
              <a:t>Wean Hall 4126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9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Commonly used voting rules (continued)</a:t>
                </a:r>
              </a:p>
              <a:p>
                <a:pPr lvl="1"/>
                <a:r>
                  <a:rPr lang="en-US" dirty="0" smtClean="0"/>
                  <a:t>Single Transferable Vote (STV) (used in Ireland, Australia, New Zealand, Maine, San Francisco, Cambridge)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rounds</a:t>
                </a:r>
              </a:p>
              <a:p>
                <a:pPr lvl="2"/>
                <a:r>
                  <a:rPr lang="en-US" dirty="0" smtClean="0"/>
                  <a:t>In each round, alternative with least plurality votes is eliminated</a:t>
                </a:r>
              </a:p>
              <a:p>
                <a:pPr lvl="2"/>
                <a:r>
                  <a:rPr lang="en-US" dirty="0" smtClean="0"/>
                  <a:t>Alternative left is the winner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72211"/>
              </p:ext>
            </p:extLst>
          </p:nvPr>
        </p:nvGraphicFramePr>
        <p:xfrm>
          <a:off x="411584" y="3862137"/>
          <a:ext cx="2534816" cy="21985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1784"/>
                <a:gridCol w="898358"/>
                <a:gridCol w="764674"/>
              </a:tblGrid>
              <a:tr h="715210">
                <a:tc>
                  <a:txBody>
                    <a:bodyPr/>
                    <a:lstStyle/>
                    <a:p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voter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674"/>
              </p:ext>
            </p:extLst>
          </p:nvPr>
        </p:nvGraphicFramePr>
        <p:xfrm>
          <a:off x="3304592" y="3969352"/>
          <a:ext cx="2534816" cy="18277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1784"/>
                <a:gridCol w="898358"/>
                <a:gridCol w="764674"/>
              </a:tblGrid>
              <a:tr h="715210">
                <a:tc>
                  <a:txBody>
                    <a:bodyPr/>
                    <a:lstStyle/>
                    <a:p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voter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91959"/>
              </p:ext>
            </p:extLst>
          </p:nvPr>
        </p:nvGraphicFramePr>
        <p:xfrm>
          <a:off x="6197600" y="4154772"/>
          <a:ext cx="2534816" cy="14568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1784"/>
                <a:gridCol w="898358"/>
                <a:gridCol w="764674"/>
              </a:tblGrid>
              <a:tr h="715210">
                <a:tc>
                  <a:txBody>
                    <a:bodyPr/>
                    <a:lstStyle/>
                    <a:p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voter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98653" y="5787628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is the winner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Choice Axioms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do we choose among different voting rules? What are the desirable properties?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Majority consistency</a:t>
                </a:r>
                <a:r>
                  <a:rPr lang="en-US" dirty="0" smtClean="0"/>
                  <a:t>: If a majority of voters (more than half) rank alternative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first,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should be the winner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9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rules are not majority consistent?</a:t>
            </a:r>
          </a:p>
          <a:p>
            <a:pPr lvl="1"/>
            <a:r>
              <a:rPr lang="en-US" dirty="0" smtClean="0"/>
              <a:t>A: Plurality</a:t>
            </a:r>
          </a:p>
          <a:p>
            <a:pPr lvl="1"/>
            <a:r>
              <a:rPr lang="en-US" dirty="0" smtClean="0"/>
              <a:t>B: Plurality with runoff</a:t>
            </a:r>
          </a:p>
          <a:p>
            <a:pPr lvl="1"/>
            <a:r>
              <a:rPr lang="en-US" dirty="0" smtClean="0"/>
              <a:t>C: Borda count</a:t>
            </a:r>
          </a:p>
          <a:p>
            <a:pPr lvl="1"/>
            <a:r>
              <a:rPr lang="en-US" dirty="0" smtClean="0"/>
              <a:t>D: STV</a:t>
            </a:r>
          </a:p>
          <a:p>
            <a:pPr lvl="1"/>
            <a:r>
              <a:rPr lang="en-US" dirty="0" smtClean="0"/>
              <a:t>E: None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611" y="4874085"/>
                <a:ext cx="7004238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Plurality: Each </a:t>
                </a:r>
                <a:r>
                  <a:rPr lang="en-US" dirty="0"/>
                  <a:t>voter give one point to top </a:t>
                </a:r>
                <a:r>
                  <a:rPr lang="en-US" dirty="0" smtClean="0"/>
                  <a:t>alternative</a:t>
                </a:r>
              </a:p>
              <a:p>
                <a:r>
                  <a:rPr lang="en-US" dirty="0" smtClean="0"/>
                  <a:t>Borda count: Each </a:t>
                </a:r>
                <a:r>
                  <a:rPr lang="en-US" dirty="0"/>
                  <a:t>voter awards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Plurality </a:t>
                </a:r>
                <a:r>
                  <a:rPr lang="en-US" dirty="0"/>
                  <a:t>with </a:t>
                </a:r>
                <a:r>
                  <a:rPr lang="en-US" dirty="0" smtClean="0"/>
                  <a:t>runoff: Pairwise </a:t>
                </a:r>
                <a:r>
                  <a:rPr lang="en-US" dirty="0"/>
                  <a:t>election between </a:t>
                </a:r>
                <a:r>
                  <a:rPr lang="en-US" dirty="0" smtClean="0"/>
                  <a:t>two </a:t>
                </a:r>
                <a:r>
                  <a:rPr lang="en-US" dirty="0"/>
                  <a:t>alternatives with highest plurality </a:t>
                </a:r>
                <a:r>
                  <a:rPr lang="en-US" dirty="0" smtClean="0"/>
                  <a:t>scores</a:t>
                </a:r>
              </a:p>
              <a:p>
                <a:r>
                  <a:rPr lang="en-US" dirty="0" smtClean="0"/>
                  <a:t>STV: In </a:t>
                </a:r>
                <a:r>
                  <a:rPr lang="en-US" dirty="0"/>
                  <a:t>each round, alternative with least plurality votes is </a:t>
                </a:r>
                <a:r>
                  <a:rPr lang="en-US" dirty="0" smtClean="0"/>
                  <a:t>eliminated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11" y="4874085"/>
                <a:ext cx="7004238" cy="1482265"/>
              </a:xfrm>
              <a:prstGeom prst="rect">
                <a:avLst/>
              </a:prstGeom>
              <a:blipFill rotWithShape="0">
                <a:blip r:embed="rId2"/>
                <a:stretch>
                  <a:fillRect l="-783" t="-2469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2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rules are not majority consistent?</a:t>
            </a:r>
          </a:p>
          <a:p>
            <a:pPr lvl="1"/>
            <a:r>
              <a:rPr lang="en-US" dirty="0" smtClean="0"/>
              <a:t>A: Plurality</a:t>
            </a:r>
          </a:p>
          <a:p>
            <a:pPr lvl="1"/>
            <a:r>
              <a:rPr lang="en-US" dirty="0" smtClean="0"/>
              <a:t>B: Plurality with runoff</a:t>
            </a:r>
          </a:p>
          <a:p>
            <a:pPr lvl="1"/>
            <a:r>
              <a:rPr lang="en-US" dirty="0" smtClean="0"/>
              <a:t>C: Borda count</a:t>
            </a:r>
          </a:p>
          <a:p>
            <a:pPr lvl="1"/>
            <a:r>
              <a:rPr lang="en-US" dirty="0" smtClean="0"/>
              <a:t>D: STV</a:t>
            </a:r>
          </a:p>
          <a:p>
            <a:pPr lvl="1"/>
            <a:r>
              <a:rPr lang="en-US" dirty="0" smtClean="0"/>
              <a:t>E: None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611" y="4874085"/>
                <a:ext cx="7004238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Plurality: Each </a:t>
                </a:r>
                <a:r>
                  <a:rPr lang="en-US" dirty="0"/>
                  <a:t>voter give one point to top </a:t>
                </a:r>
                <a:r>
                  <a:rPr lang="en-US" dirty="0" smtClean="0"/>
                  <a:t>alternative</a:t>
                </a:r>
              </a:p>
              <a:p>
                <a:r>
                  <a:rPr lang="en-US" dirty="0" smtClean="0"/>
                  <a:t>Borda count: Each </a:t>
                </a:r>
                <a:r>
                  <a:rPr lang="en-US" dirty="0"/>
                  <a:t>voter awards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Plurality </a:t>
                </a:r>
                <a:r>
                  <a:rPr lang="en-US" dirty="0"/>
                  <a:t>with </a:t>
                </a:r>
                <a:r>
                  <a:rPr lang="en-US" dirty="0" smtClean="0"/>
                  <a:t>runoff: Pairwise </a:t>
                </a:r>
                <a:r>
                  <a:rPr lang="en-US" dirty="0"/>
                  <a:t>election between </a:t>
                </a:r>
                <a:r>
                  <a:rPr lang="en-US" dirty="0" smtClean="0"/>
                  <a:t>two </a:t>
                </a:r>
                <a:r>
                  <a:rPr lang="en-US" dirty="0"/>
                  <a:t>alternatives with highest plurality </a:t>
                </a:r>
                <a:r>
                  <a:rPr lang="en-US" dirty="0" smtClean="0"/>
                  <a:t>scores</a:t>
                </a:r>
              </a:p>
              <a:p>
                <a:r>
                  <a:rPr lang="en-US" dirty="0" smtClean="0"/>
                  <a:t>STV: In </a:t>
                </a:r>
                <a:r>
                  <a:rPr lang="en-US" dirty="0"/>
                  <a:t>each round, alternative with least plurality votes is </a:t>
                </a:r>
                <a:r>
                  <a:rPr lang="en-US" dirty="0" smtClean="0"/>
                  <a:t>eliminated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11" y="4874085"/>
                <a:ext cx="7004238" cy="1482265"/>
              </a:xfrm>
              <a:prstGeom prst="rect">
                <a:avLst/>
              </a:prstGeom>
              <a:blipFill rotWithShape="0">
                <a:blip r:embed="rId2"/>
                <a:stretch>
                  <a:fillRect l="-783" t="-2469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121784"/>
                  </p:ext>
                </p:extLst>
              </p:nvPr>
            </p:nvGraphicFramePr>
            <p:xfrm>
              <a:off x="4796507" y="1697377"/>
              <a:ext cx="2595644" cy="219857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942406"/>
                    <a:gridCol w="826619"/>
                    <a:gridCol w="826619"/>
                  </a:tblGrid>
                  <a:tr h="71521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 smtClean="0"/>
                        </a:p>
                        <a:p>
                          <a:r>
                            <a:rPr lang="en-US" dirty="0" smtClean="0"/>
                            <a:t>voters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voter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121784"/>
                  </p:ext>
                </p:extLst>
              </p:nvPr>
            </p:nvGraphicFramePr>
            <p:xfrm>
              <a:off x="4796507" y="1697377"/>
              <a:ext cx="2595644" cy="219857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942406"/>
                    <a:gridCol w="826619"/>
                    <a:gridCol w="826619"/>
                  </a:tblGrid>
                  <a:tr h="71521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 smtClean="0"/>
                        </a:p>
                        <a:p>
                          <a:r>
                            <a:rPr lang="en-US" dirty="0" smtClean="0"/>
                            <a:t>voters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voter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3971" t="-4237" r="-1471" b="-21864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65688"/>
              </p:ext>
            </p:extLst>
          </p:nvPr>
        </p:nvGraphicFramePr>
        <p:xfrm>
          <a:off x="1288717" y="4002865"/>
          <a:ext cx="6497320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86255"/>
                <a:gridCol w="1576705"/>
                <a:gridCol w="1671955"/>
                <a:gridCol w="14624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4*3+3*0=12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(4+3</a:t>
                      </a:r>
                      <a:r>
                        <a:rPr lang="en-US" dirty="0" smtClean="0"/>
                        <a:t>)*2=14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3*3+4*0=9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(4+3</a:t>
                      </a:r>
                      <a:r>
                        <a:rPr lang="en-US" dirty="0" smtClean="0"/>
                        <a:t>)*1=7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9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Condorcet Winner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04265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beats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a pairwise election </a:t>
                </a:r>
                <a:r>
                  <a:rPr lang="en-US" dirty="0">
                    <a:solidFill>
                      <a:schemeClr val="tx1"/>
                    </a:solidFill>
                  </a:rPr>
                  <a:t>if majority of voters prefer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Condorcet winner beats every other alternative in pairwise election</a:t>
                </a:r>
              </a:p>
              <a:p>
                <a:r>
                  <a:rPr lang="en-US" dirty="0" smtClean="0"/>
                  <a:t>Condorcet paradox = cycle in majority preferences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Condorcet consistency</a:t>
                </a:r>
                <a:r>
                  <a:rPr lang="en-US" dirty="0" smtClean="0"/>
                  <a:t>: select a Condorcet winner if one exists</a:t>
                </a:r>
              </a:p>
              <a:p>
                <a:r>
                  <a:rPr lang="en-US" dirty="0" smtClean="0"/>
                  <a:t>Are the introduced voting rules Condorcet consistent?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042653"/>
              </a:xfrm>
              <a:blipFill rotWithShape="0">
                <a:blip r:embed="rId2"/>
                <a:stretch>
                  <a:fillRect l="-667" t="-4409" r="-1111" b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13361"/>
              </p:ext>
            </p:extLst>
          </p:nvPr>
        </p:nvGraphicFramePr>
        <p:xfrm>
          <a:off x="1657684" y="4548704"/>
          <a:ext cx="5144168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6994"/>
                <a:gridCol w="729058"/>
                <a:gridCol w="729058"/>
                <a:gridCol w="7290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57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34147"/>
          </a:xfrm>
        </p:spPr>
        <p:txBody>
          <a:bodyPr>
            <a:normAutofit/>
          </a:bodyPr>
          <a:lstStyle/>
          <a:p>
            <a:r>
              <a:rPr lang="en-US" dirty="0" smtClean="0"/>
              <a:t>Plurality: a; Borda: b; STV: d; Plurality with runoff: e</a:t>
            </a:r>
          </a:p>
          <a:p>
            <a:r>
              <a:rPr lang="en-US" dirty="0"/>
              <a:t>Condorcet winner: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06252"/>
              </p:ext>
            </p:extLst>
          </p:nvPr>
        </p:nvGraphicFramePr>
        <p:xfrm>
          <a:off x="1235245" y="3236496"/>
          <a:ext cx="5544228" cy="25694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0938"/>
                <a:gridCol w="1031450"/>
                <a:gridCol w="877960"/>
                <a:gridCol w="877960"/>
                <a:gridCol w="877960"/>
                <a:gridCol w="877960"/>
              </a:tblGrid>
              <a:tr h="715210"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</a:p>
                    <a:p>
                      <a:r>
                        <a:rPr lang="en-US" dirty="0" smtClean="0"/>
                        <a:t>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voter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voters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34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Borda Count</a:t>
            </a:r>
          </a:p>
          <a:p>
            <a:r>
              <a:rPr lang="en-US" dirty="0" smtClean="0"/>
              <a:t>If voter 3 change his vote, he get a better outcome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0284232"/>
                  </p:ext>
                </p:extLst>
              </p:nvPr>
            </p:nvGraphicFramePr>
            <p:xfrm>
              <a:off x="457200" y="2500661"/>
              <a:ext cx="5555442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92241"/>
                    <a:gridCol w="663782"/>
                    <a:gridCol w="663782"/>
                    <a:gridCol w="663782"/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0284232"/>
                  </p:ext>
                </p:extLst>
              </p:nvPr>
            </p:nvGraphicFramePr>
            <p:xfrm>
              <a:off x="457200" y="2500661"/>
              <a:ext cx="5555442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92241"/>
                    <a:gridCol w="663782"/>
                    <a:gridCol w="663782"/>
                    <a:gridCol w="663782"/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37762" t="-8197" r="-1399" b="-424590"/>
                          </a:stretch>
                        </a:blipFill>
                      </a:tcPr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331284" y="2711116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2*3+1*2=8</a:t>
            </a:r>
          </a:p>
          <a:p>
            <a:r>
              <a:rPr lang="en-US" dirty="0" smtClean="0"/>
              <a:t>a: 2*2+1*3=7</a:t>
            </a:r>
          </a:p>
          <a:p>
            <a:endParaRPr lang="en-US" dirty="0"/>
          </a:p>
          <a:p>
            <a:r>
              <a:rPr lang="en-US" dirty="0" smtClean="0"/>
              <a:t>b is the winner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252539"/>
                  </p:ext>
                </p:extLst>
              </p:nvPr>
            </p:nvGraphicFramePr>
            <p:xfrm>
              <a:off x="457200" y="4402455"/>
              <a:ext cx="5555442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92241"/>
                    <a:gridCol w="663782"/>
                    <a:gridCol w="663782"/>
                    <a:gridCol w="663782"/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252539"/>
                  </p:ext>
                </p:extLst>
              </p:nvPr>
            </p:nvGraphicFramePr>
            <p:xfrm>
              <a:off x="457200" y="4402455"/>
              <a:ext cx="5555442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92241"/>
                    <a:gridCol w="663782"/>
                    <a:gridCol w="663782"/>
                    <a:gridCol w="663782"/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37762" t="-8197" r="-1399" b="-424590"/>
                          </a:stretch>
                        </a:blipFill>
                      </a:tcPr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6331284" y="4612910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2*3+1*0=6</a:t>
            </a:r>
          </a:p>
          <a:p>
            <a:r>
              <a:rPr lang="en-US" dirty="0" smtClean="0"/>
              <a:t>a: 2*2+1*3=7</a:t>
            </a:r>
          </a:p>
          <a:p>
            <a:endParaRPr lang="en-US" dirty="0"/>
          </a:p>
          <a:p>
            <a:r>
              <a:rPr lang="en-US" dirty="0" smtClean="0"/>
              <a:t>a is the winner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8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Strategy-Proofness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voting rule is </a:t>
            </a:r>
            <a:r>
              <a:rPr lang="en-US" dirty="0" smtClean="0">
                <a:solidFill>
                  <a:srgbClr val="0070C0"/>
                </a:solidFill>
              </a:rPr>
              <a:t>strategyproof (SP)</a:t>
            </a:r>
            <a:r>
              <a:rPr lang="en-US" dirty="0" smtClean="0"/>
              <a:t> if a voter can never benefit from lying about his preferences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6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voting rule is </a:t>
            </a:r>
            <a:r>
              <a:rPr lang="en-US" dirty="0" smtClean="0">
                <a:solidFill>
                  <a:srgbClr val="0070C0"/>
                </a:solidFill>
              </a:rPr>
              <a:t>dictatorial</a:t>
            </a:r>
            <a:r>
              <a:rPr lang="en-US" dirty="0" smtClean="0"/>
              <a:t> if there is a voter who always gets his most preferred alternative</a:t>
            </a:r>
          </a:p>
          <a:p>
            <a:endParaRPr lang="en-US" dirty="0"/>
          </a:p>
          <a:p>
            <a:r>
              <a:rPr lang="en-US" dirty="0" smtClean="0"/>
              <a:t>A voting rule is </a:t>
            </a:r>
            <a:r>
              <a:rPr lang="en-US" dirty="0" smtClean="0">
                <a:solidFill>
                  <a:srgbClr val="0070C0"/>
                </a:solidFill>
              </a:rPr>
              <a:t>constant</a:t>
            </a:r>
            <a:r>
              <a:rPr lang="en-US" dirty="0" smtClean="0"/>
              <a:t> if the same alternative is always chosen (regardless of the stated preferences)</a:t>
            </a:r>
          </a:p>
          <a:p>
            <a:endParaRPr lang="en-US" dirty="0"/>
          </a:p>
          <a:p>
            <a:r>
              <a:rPr lang="en-US" dirty="0"/>
              <a:t>A voting rule is </a:t>
            </a:r>
            <a:r>
              <a:rPr lang="en-US" dirty="0">
                <a:solidFill>
                  <a:srgbClr val="0070C0"/>
                </a:solidFill>
              </a:rPr>
              <a:t>onto</a:t>
            </a:r>
            <a:r>
              <a:rPr lang="en-US" dirty="0"/>
              <a:t> if any alternative can win, for some set of stated preferences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Social Choice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Constant functions and dictatorships are SP</a:t>
                </a:r>
              </a:p>
              <a:p>
                <a:endParaRPr lang="en-US" dirty="0"/>
              </a:p>
              <a:p>
                <a:r>
                  <a:rPr lang="en-US" dirty="0" smtClean="0"/>
                  <a:t>Theorem (Gibbard-Satterthwaite):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, then any voting rule that is SP and onto is dictatorial</a:t>
                </a:r>
              </a:p>
              <a:p>
                <a:pPr lvl="1"/>
                <a:r>
                  <a:rPr lang="en-US" dirty="0" smtClean="0"/>
                  <a:t>Therefore, any voting rule that is onto and nondictatorial is manipulable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1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Reading for 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ETHICS OF ARTIFICIAL INTELLIGENCE (2011) </a:t>
            </a:r>
            <a:r>
              <a:rPr lang="en-US" dirty="0" smtClean="0"/>
              <a:t>by Nick </a:t>
            </a:r>
            <a:r>
              <a:rPr lang="en-US" dirty="0"/>
              <a:t>Bostrom </a:t>
            </a:r>
            <a:r>
              <a:rPr lang="en-US" dirty="0" smtClean="0"/>
              <a:t>and Eliezer Yudkowsky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nickbostrom.com/ethics/artificial-intelligence.pdf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5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Greedy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Manipulation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voting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and preference profile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voters, how can the last </a:t>
                </a:r>
                <a:r>
                  <a:rPr lang="en-US" dirty="0"/>
                  <a:t>voter report preference to </a:t>
                </a:r>
                <a:r>
                  <a:rPr lang="en-US" dirty="0" smtClean="0"/>
                  <a:t>let a specific alternative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uniquely</a:t>
                </a:r>
                <a:r>
                  <a:rPr lang="en-US" dirty="0" smtClean="0"/>
                  <a:t> win (no tie breaking)?</a:t>
                </a:r>
              </a:p>
              <a:p>
                <a:r>
                  <a:rPr lang="en-US" dirty="0" smtClean="0"/>
                  <a:t>Greedy algorithm</a:t>
                </a:r>
              </a:p>
              <a:p>
                <a:pPr lvl="1"/>
                <a:r>
                  <a:rPr lang="en-US" dirty="0" smtClean="0"/>
                  <a:t>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in the first place</a:t>
                </a:r>
              </a:p>
              <a:p>
                <a:pPr lvl="1"/>
                <a:r>
                  <a:rPr lang="en-US" dirty="0" smtClean="0"/>
                  <a:t>While there are unranked alternatives</a:t>
                </a:r>
              </a:p>
              <a:p>
                <a:pPr lvl="2"/>
                <a:r>
                  <a:rPr lang="en-US" dirty="0" smtClean="0"/>
                  <a:t>If there is an alternative that can be placed in the next spot without preventing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from winning, place this alternative</a:t>
                </a:r>
              </a:p>
              <a:p>
                <a:pPr lvl="2"/>
                <a:r>
                  <a:rPr lang="en-US" dirty="0" smtClean="0"/>
                  <a:t>Otherwise return false</a:t>
                </a:r>
              </a:p>
              <a:p>
                <a:pPr lvl="1"/>
                <a:r>
                  <a:rPr lang="en-US" dirty="0" smtClean="0"/>
                  <a:t>Correctness proved (Bartholdi et al., 1989)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2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Borda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60781"/>
              </p:ext>
            </p:extLst>
          </p:nvPr>
        </p:nvGraphicFramePr>
        <p:xfrm>
          <a:off x="1320800" y="1833880"/>
          <a:ext cx="514416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6994"/>
                <a:gridCol w="729058"/>
                <a:gridCol w="729058"/>
                <a:gridCol w="7290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4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Borda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670628"/>
                  </p:ext>
                </p:extLst>
              </p:nvPr>
            </p:nvGraphicFramePr>
            <p:xfrm>
              <a:off x="612648" y="430276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85322"/>
                    <a:gridCol w="662076"/>
                    <a:gridCol w="526396"/>
                    <a:gridCol w="609600"/>
                    <a:gridCol w="85023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670628"/>
                  </p:ext>
                </p:extLst>
              </p:nvPr>
            </p:nvGraphicFramePr>
            <p:xfrm>
              <a:off x="612648" y="430276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85322"/>
                    <a:gridCol w="662076"/>
                    <a:gridCol w="526396"/>
                    <a:gridCol w="609600"/>
                    <a:gridCol w="85023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5714" t="-8197" r="-1429" b="-424590"/>
                          </a:stretch>
                        </a:blipFill>
                      </a:tcPr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711715"/>
                  </p:ext>
                </p:extLst>
              </p:nvPr>
            </p:nvGraphicFramePr>
            <p:xfrm>
              <a:off x="612648" y="183388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589935"/>
                    <a:gridCol w="638558"/>
                    <a:gridCol w="638558"/>
                    <a:gridCol w="638558"/>
                    <a:gridCol w="82801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711715"/>
                  </p:ext>
                </p:extLst>
              </p:nvPr>
            </p:nvGraphicFramePr>
            <p:xfrm>
              <a:off x="612648" y="183388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589935"/>
                    <a:gridCol w="638558"/>
                    <a:gridCol w="638558"/>
                    <a:gridCol w="638558"/>
                    <a:gridCol w="82801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4118" t="-8197" r="-1471" b="-424590"/>
                          </a:stretch>
                        </a:blipFill>
                      </a:tcPr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6174334" y="2338025"/>
            <a:ext cx="1919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2*3+1*2=8</a:t>
            </a:r>
          </a:p>
          <a:p>
            <a:r>
              <a:rPr lang="en-US" dirty="0" smtClean="0"/>
              <a:t>a: 2*2+1*3=7</a:t>
            </a:r>
          </a:p>
          <a:p>
            <a:endParaRPr lang="en-US" dirty="0"/>
          </a:p>
          <a:p>
            <a:r>
              <a:rPr lang="en-US" dirty="0" smtClean="0"/>
              <a:t>Cannot put b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2934" y="3771027"/>
            <a:ext cx="24574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c: 2*1+1*2=4</a:t>
            </a:r>
          </a:p>
          <a:p>
            <a:r>
              <a:rPr lang="en-US" dirty="0" smtClean="0"/>
              <a:t>a: 2*2+1*3=7</a:t>
            </a:r>
          </a:p>
          <a:p>
            <a:r>
              <a:rPr lang="en-US" dirty="0" smtClean="0"/>
              <a:t>c can be placed second</a:t>
            </a:r>
          </a:p>
          <a:p>
            <a:endParaRPr lang="en-US" dirty="0" smtClean="0"/>
          </a:p>
          <a:p>
            <a:r>
              <a:rPr lang="en-US" dirty="0"/>
              <a:t>b: </a:t>
            </a:r>
            <a:r>
              <a:rPr lang="en-US" dirty="0" smtClean="0"/>
              <a:t>2*3+1*1=7</a:t>
            </a:r>
          </a:p>
          <a:p>
            <a:r>
              <a:rPr lang="en-US" dirty="0" smtClean="0"/>
              <a:t>b cannot be placed third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d: 2*0+1*1=1</a:t>
            </a:r>
          </a:p>
          <a:p>
            <a:r>
              <a:rPr lang="en-US" dirty="0" smtClean="0"/>
              <a:t>d can be placed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2: Second-Price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 box of milk chocolate to be purchased</a:t>
                </a:r>
              </a:p>
              <a:p>
                <a:r>
                  <a:rPr lang="en-US" dirty="0" smtClean="0"/>
                  <a:t>Each participant submit a bid (a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 will give the chocolate to the one with the highest bid</a:t>
                </a:r>
              </a:p>
              <a:p>
                <a:r>
                  <a:rPr lang="en-US" dirty="0" smtClean="0"/>
                  <a:t>The person who get the chocolate needs to pay a price that equals the second highest bid provided by any participant (in dollars)</a:t>
                </a:r>
              </a:p>
              <a:p>
                <a:r>
                  <a:rPr lang="en-US" dirty="0" smtClean="0"/>
                  <a:t>How much will you bid?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 with </a:t>
            </a:r>
            <a:r>
              <a:rPr lang="en-US" dirty="0" smtClean="0"/>
              <a:t>Money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Mechanism specifies what actions the agent can take (possibly over time), and what is the outcome after the agents take actions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Given a mechanism, </a:t>
                </a:r>
                <a:r>
                  <a:rPr lang="en-US" dirty="0"/>
                  <a:t>the interaction among agents can be seen as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-player </a:t>
                </a:r>
                <a:r>
                  <a:rPr lang="en-US" dirty="0" smtClean="0"/>
                  <a:t>game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Recall: Payoffs </a:t>
                </a:r>
                <a:r>
                  <a:rPr lang="en-US" dirty="0"/>
                  <a:t>/ Utility </a:t>
                </a:r>
                <a:r>
                  <a:rPr lang="en-US" dirty="0" smtClean="0"/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Special type of utility model</a:t>
                </a:r>
              </a:p>
              <a:p>
                <a:pPr lvl="1"/>
                <a:r>
                  <a:rPr lang="en-US" dirty="0"/>
                  <a:t>An outcome </a:t>
                </a:r>
                <a:r>
                  <a:rPr lang="en-US" dirty="0" smtClean="0"/>
                  <a:t>consists of “nonmonetary” </a:t>
                </a:r>
                <a:r>
                  <a:rPr lang="en-US" dirty="0"/>
                  <a:t>part (who gets the chocolate) and a </a:t>
                </a:r>
                <a:r>
                  <a:rPr lang="en-US" dirty="0" smtClean="0"/>
                  <a:t>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monetary</a:t>
                </a:r>
                <a:r>
                  <a:rPr lang="en-US" dirty="0" smtClean="0"/>
                  <a:t>” </a:t>
                </a:r>
                <a:r>
                  <a:rPr lang="en-US" dirty="0"/>
                  <a:t>part (how much each agent pays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Utility = utility of “nonmonetary” part – “monetary” part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25775" y="5205325"/>
            <a:ext cx="2090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Numeraire currency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48505" y="5073160"/>
            <a:ext cx="10696" cy="1839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45918" y="3000856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Induced game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4121526"/>
            <a:ext cx="195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Transferable Utility</a:t>
            </a:r>
          </a:p>
        </p:txBody>
      </p:sp>
    </p:spTree>
    <p:extLst>
      <p:ext uri="{BB962C8B-B14F-4D97-AF65-F5344CB8AC3E}">
        <p14:creationId xmlns:p14="http://schemas.microsoft.com/office/powerpoint/2010/main" val="32691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player’s utility function depends on his “type”</a:t>
            </a:r>
          </a:p>
          <a:p>
            <a:r>
              <a:rPr lang="en-US" dirty="0" smtClean="0"/>
              <a:t>In chocolate auction, a person on diet may have different valuation of the chocolate from a person who loves chocolate and is not on diet, leading to different </a:t>
            </a:r>
            <a:r>
              <a:rPr lang="en-US" dirty="0"/>
              <a:t>utility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Each participant knows his own type but only knows a prior distribution of other players’ type</a:t>
            </a:r>
          </a:p>
          <a:p>
            <a:r>
              <a:rPr lang="en-US" dirty="0" smtClean="0"/>
              <a:t>Keep </a:t>
            </a:r>
            <a:r>
              <a:rPr lang="en-US" dirty="0"/>
              <a:t>in mind that </a:t>
            </a:r>
            <a:r>
              <a:rPr lang="en-US" dirty="0" smtClean="0"/>
              <a:t>once </a:t>
            </a:r>
            <a:r>
              <a:rPr lang="en-US" dirty="0"/>
              <a:t>the </a:t>
            </a:r>
            <a:r>
              <a:rPr lang="en-US" dirty="0" smtClean="0"/>
              <a:t>auction mechanism </a:t>
            </a:r>
            <a:r>
              <a:rPr lang="en-US" dirty="0"/>
              <a:t>is specified, it is a game among participating </a:t>
            </a:r>
            <a:r>
              <a:rPr lang="en-US" dirty="0" smtClean="0"/>
              <a:t>agents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29393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 Bayesian Game is a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(also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) is the set of players,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set of actions available to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type space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 smtClean="0"/>
                  <a:t> is the common prior over types,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is the utility function for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player knows </a:t>
                </a:r>
                <a:r>
                  <a:rPr lang="en-US" dirty="0">
                    <a:solidFill>
                      <a:srgbClr val="00B050"/>
                    </a:solidFill>
                  </a:rPr>
                  <a:t>his own type and the prior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over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the set of type profiles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Given a common prior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of player 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, a </a:t>
                </a:r>
                <a:r>
                  <a:rPr lang="en-US" dirty="0"/>
                  <a:t>Bayesian Nash equilibrium is defined as a strategy profile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’s strategy maximizes </a:t>
                </a:r>
                <a:r>
                  <a:rPr lang="en-US" dirty="0"/>
                  <a:t>the expected payoff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(derived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293937"/>
              </a:xfrm>
              <a:blipFill rotWithShape="0">
                <a:blip r:embed="rId2"/>
                <a:stretch>
                  <a:fillRect l="-519" t="-284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16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Game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Bayesian game setting: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89624"/>
                  </p:ext>
                </p:extLst>
              </p:nvPr>
            </p:nvGraphicFramePr>
            <p:xfrm>
              <a:off x="1171074" y="2584115"/>
              <a:ext cx="6096000" cy="23977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Bayesian Game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Bayesian Game Setting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Action</a:t>
                          </a:r>
                          <a:r>
                            <a:rPr lang="en-US" baseline="0" dirty="0" smtClean="0"/>
                            <a:t> set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dirty="0" smtClean="0"/>
                            <a:t> is</a:t>
                          </a:r>
                          <a:r>
                            <a:rPr lang="en-US" baseline="0" dirty="0" smtClean="0"/>
                            <a:t> not specified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How an action profile is mapped</a:t>
                          </a:r>
                          <a:r>
                            <a:rPr lang="en-US" baseline="0" dirty="0" smtClean="0"/>
                            <a:t> to an outcome is not specified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→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89624"/>
                  </p:ext>
                </p:extLst>
              </p:nvPr>
            </p:nvGraphicFramePr>
            <p:xfrm>
              <a:off x="1171074" y="2584115"/>
              <a:ext cx="6096000" cy="23977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Bayesian Game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Bayesian Game Setting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197" r="-100200" b="-4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00" t="-108197" r="-400" b="-45082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00" t="-208197" r="-400" b="-350820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How an action profile is mapped</a:t>
                          </a:r>
                          <a:r>
                            <a:rPr lang="en-US" baseline="0" dirty="0" smtClean="0"/>
                            <a:t> to an outcome is not specified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555738" r="-1002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00" t="-555738" r="-40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868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mechanism</a:t>
                </a:r>
                <a:r>
                  <a:rPr lang="en-US" dirty="0" smtClean="0"/>
                  <a:t> for a </a:t>
                </a:r>
                <a:r>
                  <a:rPr lang="en-US" dirty="0"/>
                  <a:t>Bayesian game setting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action set for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maps each action profile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</a:t>
                </a:r>
                <a:r>
                  <a:rPr lang="en-US" dirty="0" smtClean="0"/>
                  <a:t> over outcomes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 this lecture, we will mostly focus on deterministic mechanisms, i.e., each action profile leads to a deterministic outcome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game </a:t>
                </a:r>
                <a:r>
                  <a:rPr lang="en-US" dirty="0"/>
                  <a:t>setting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mechanism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induced game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often assume independent </a:t>
                </a:r>
                <a:r>
                  <a:rPr lang="en-US" dirty="0"/>
                  <a:t>private </a:t>
                </a:r>
                <a:r>
                  <a:rPr lang="en-US" dirty="0" smtClean="0"/>
                  <a:t>type</a:t>
                </a:r>
                <a:r>
                  <a:rPr lang="en-US" dirty="0"/>
                  <a:t>: </a:t>
                </a:r>
                <a:r>
                  <a:rPr lang="en-US" dirty="0" smtClean="0"/>
                  <a:t> Agent’s </a:t>
                </a:r>
                <a:r>
                  <a:rPr lang="en-US" dirty="0"/>
                  <a:t>utility </a:t>
                </a:r>
                <a:r>
                  <a:rPr lang="en-US" dirty="0">
                    <a:solidFill>
                      <a:srgbClr val="00B050"/>
                    </a:solidFill>
                  </a:rPr>
                  <a:t>only depends on his own type and the joint action of all agents, does not depend on other agents’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types,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Commonly used solution </a:t>
                </a:r>
                <a:r>
                  <a:rPr lang="en-US" dirty="0"/>
                  <a:t>concepts: dominant strategy solution, </a:t>
                </a:r>
                <a:r>
                  <a:rPr lang="en-US" dirty="0" smtClean="0"/>
                  <a:t>Bayesian Nash Equilibrium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Course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Ends Dec 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1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652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Choose a </a:t>
            </a:r>
            <a:r>
              <a:rPr lang="en-US" dirty="0"/>
              <a:t>mechanism that can will cause rational agents to behave in a desired </a:t>
            </a:r>
            <a:r>
              <a:rPr lang="en-US" dirty="0" smtClean="0"/>
              <a:t>way, i.e., the solution or equilibrium of </a:t>
            </a:r>
            <a:r>
              <a:rPr lang="en-US" dirty="0"/>
              <a:t>the induced game </a:t>
            </a:r>
            <a:r>
              <a:rPr lang="en-US" dirty="0" smtClean="0"/>
              <a:t>satisfy properties or optimize certain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504340"/>
                  </p:ext>
                </p:extLst>
              </p:nvPr>
            </p:nvGraphicFramePr>
            <p:xfrm>
              <a:off x="789680" y="2884449"/>
              <a:ext cx="7318375" cy="3446661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188591"/>
                    <a:gridCol w="2468880"/>
                    <a:gridCol w="2660904"/>
                  </a:tblGrid>
                  <a:tr h="49963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Mechanism Designer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Participant / Player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1307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What do</a:t>
                          </a:r>
                          <a:r>
                            <a:rPr lang="en-US" baseline="0" dirty="0" smtClean="0"/>
                            <a:t> they know?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Who are the agents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Possible outcomes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Agents’ type space and distribution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Agents’ preferences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for each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Knows what the designer knows</a:t>
                          </a:r>
                          <a:r>
                            <a:rPr lang="en-US" baseline="0" dirty="0" smtClean="0"/>
                            <a:t> and specifies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Knows his own type (private information)</a:t>
                          </a:r>
                        </a:p>
                      </a:txBody>
                      <a:tcPr/>
                    </a:tc>
                  </a:tr>
                  <a:tr h="93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What can they do?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Specify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dirty="0" smtClean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Choose an action from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504340"/>
                  </p:ext>
                </p:extLst>
              </p:nvPr>
            </p:nvGraphicFramePr>
            <p:xfrm>
              <a:off x="789680" y="2884449"/>
              <a:ext cx="7318375" cy="3446661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188591"/>
                    <a:gridCol w="2468880"/>
                    <a:gridCol w="2660904"/>
                  </a:tblGrid>
                  <a:tr h="49963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Mechanism Designer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5057" t="-6098" r="-458" b="-592683"/>
                          </a:stretch>
                        </a:blipFill>
                      </a:tcPr>
                    </a:tc>
                  </a:tr>
                  <a:tr h="2011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What do</a:t>
                          </a:r>
                          <a:r>
                            <a:rPr lang="en-US" baseline="0" dirty="0" smtClean="0"/>
                            <a:t> they know?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8424" t="-26364" r="-108128" b="-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5057" t="-26364" r="-458" b="-47273"/>
                          </a:stretch>
                        </a:blipFill>
                      </a:tcPr>
                    </a:tc>
                  </a:tr>
                  <a:tr h="93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What can they do?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8424" t="-270779" r="-108128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5057" t="-270779" r="-458" b="-1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45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Transferable Utility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256590"/>
                <a:ext cx="8229600" cy="390037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Agents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quasilinear</a:t>
                </a:r>
                <a:r>
                  <a:rPr lang="en-US" dirty="0" smtClean="0"/>
                  <a:t> preferences with transferable utility in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-player game when the set of outcomes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if the utility of an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Note: we abuse the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since all these functions are all representing utility and the concrete meaning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can be determined by the context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256590"/>
                <a:ext cx="8229600" cy="3900370"/>
              </a:xfrm>
              <a:blipFill rotWithShape="0">
                <a:blip r:embed="rId2"/>
                <a:stretch>
                  <a:fillRect l="-741" t="-1563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8020" y="15105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Quasilinear utility function: </a:t>
            </a:r>
            <a:r>
              <a:rPr lang="en-US" dirty="0">
                <a:solidFill>
                  <a:srgbClr val="0070C0"/>
                </a:solidFill>
              </a:rPr>
              <a:t>linear in one argument (virtual currency)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42105" y="2112211"/>
            <a:ext cx="10695" cy="2566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940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Rule and Payment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transferable utility,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deterministic</a:t>
                </a:r>
                <a:r>
                  <a:rPr lang="en-US" dirty="0" smtClean="0"/>
                  <a:t>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/>
                  <a:t> can be split into</a:t>
                </a:r>
              </a:p>
              <a:p>
                <a:pPr lvl="1"/>
                <a:r>
                  <a:rPr lang="en-US" dirty="0" smtClean="0"/>
                  <a:t>Choice rule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Payment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And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’s utility in the induced game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you think are the desired properties and reasonable goals in the chocolate auction?</a:t>
            </a:r>
          </a:p>
          <a:p>
            <a:pPr lvl="1"/>
            <a:r>
              <a:rPr lang="en-US" dirty="0" smtClean="0"/>
              <a:t>A: The participant who wants the chocolate the most gets it</a:t>
            </a:r>
          </a:p>
          <a:p>
            <a:pPr lvl="1"/>
            <a:r>
              <a:rPr lang="en-US" dirty="0" smtClean="0"/>
              <a:t>B: </a:t>
            </a:r>
            <a:r>
              <a:rPr lang="en-US" dirty="0"/>
              <a:t>Every </a:t>
            </a:r>
            <a:r>
              <a:rPr lang="en-US" dirty="0" smtClean="0"/>
              <a:t>participant can </a:t>
            </a:r>
            <a:r>
              <a:rPr lang="en-US" dirty="0"/>
              <a:t>afford the required </a:t>
            </a:r>
            <a:r>
              <a:rPr lang="en-US" dirty="0" smtClean="0"/>
              <a:t>payment</a:t>
            </a:r>
          </a:p>
          <a:p>
            <a:pPr lvl="1"/>
            <a:r>
              <a:rPr lang="en-US" dirty="0" smtClean="0"/>
              <a:t>C: If a participant does not get the chocolate, he does not pay</a:t>
            </a:r>
          </a:p>
          <a:p>
            <a:pPr lvl="1"/>
            <a:r>
              <a:rPr lang="en-US" dirty="0" smtClean="0"/>
              <a:t>D: </a:t>
            </a:r>
            <a:r>
              <a:rPr lang="en-US" dirty="0"/>
              <a:t>Every </a:t>
            </a:r>
            <a:r>
              <a:rPr lang="en-US" dirty="0" smtClean="0"/>
              <a:t>participant is willing to bid a price that equals his true valuation of the chocolate</a:t>
            </a:r>
          </a:p>
          <a:p>
            <a:pPr lvl="1"/>
            <a:r>
              <a:rPr lang="en-US" dirty="0" smtClean="0"/>
              <a:t>E: Designer maximize </a:t>
            </a:r>
            <a:r>
              <a:rPr lang="en-US" dirty="0"/>
              <a:t>total payment </a:t>
            </a:r>
            <a:r>
              <a:rPr lang="en-US" dirty="0" smtClean="0"/>
              <a:t>collected </a:t>
            </a:r>
            <a:r>
              <a:rPr lang="en-US" dirty="0"/>
              <a:t>from the participants</a:t>
            </a:r>
          </a:p>
          <a:p>
            <a:pPr lvl="1"/>
            <a:r>
              <a:rPr lang="en-US" dirty="0" smtClean="0"/>
              <a:t>F: Designer minimize </a:t>
            </a:r>
            <a:r>
              <a:rPr lang="en-US" dirty="0"/>
              <a:t>the maximum difference among the participants’ payments</a:t>
            </a:r>
          </a:p>
          <a:p>
            <a:pPr lvl="1"/>
            <a:r>
              <a:rPr lang="en-US" dirty="0" smtClean="0"/>
              <a:t>G: Designer maximize </a:t>
            </a:r>
            <a:r>
              <a:rPr lang="en-US" dirty="0"/>
              <a:t>the </a:t>
            </a:r>
            <a:r>
              <a:rPr lang="en-US" dirty="0" smtClean="0"/>
              <a:t>winner’s valuation of </a:t>
            </a:r>
            <a:r>
              <a:rPr lang="en-US" dirty="0"/>
              <a:t>the chocolate</a:t>
            </a:r>
          </a:p>
          <a:p>
            <a:pPr lvl="1"/>
            <a:r>
              <a:rPr lang="en-US" dirty="0" smtClean="0"/>
              <a:t>H: Designer make </a:t>
            </a:r>
            <a:r>
              <a:rPr lang="en-US" dirty="0"/>
              <a:t>everyone </a:t>
            </a:r>
            <a:r>
              <a:rPr lang="en-US" dirty="0" smtClean="0"/>
              <a:t>likes him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Desirable Properties</a:t>
            </a:r>
          </a:p>
          <a:p>
            <a:pPr lvl="1"/>
            <a:r>
              <a:rPr lang="en-US" dirty="0"/>
              <a:t>Truthfulness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Budget balance</a:t>
            </a:r>
          </a:p>
          <a:p>
            <a:pPr lvl="1"/>
            <a:r>
              <a:rPr lang="en-US" dirty="0" smtClean="0"/>
              <a:t>Individual rationality</a:t>
            </a:r>
          </a:p>
          <a:p>
            <a:endParaRPr lang="en-US" dirty="0"/>
          </a:p>
          <a:p>
            <a:r>
              <a:rPr lang="en-US" dirty="0" smtClean="0"/>
              <a:t>In this lecture, we will focus on transferable utility and explain in the context of auction</a:t>
            </a:r>
          </a:p>
          <a:p>
            <a:r>
              <a:rPr lang="en-US" dirty="0" smtClean="0"/>
              <a:t>We will only introduce the high level idea instead of the rigorous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22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Truthfulness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mechanism </a:t>
                </a:r>
                <a:r>
                  <a:rPr lang="en-US" dirty="0" smtClean="0"/>
                  <a:t>is truthful if each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’s equilibrium strategy is to report his true valuation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5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participant submitting a bid that equals their true valuation is a (Weakly) Dominant Strategy </a:t>
            </a: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68442" y="2967789"/>
          <a:ext cx="3272589" cy="271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34611" y="3448588"/>
              <a:ext cx="5366084" cy="17526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678051"/>
                  </p:ext>
                </p:extLst>
              </p:nvPr>
            </p:nvGraphicFramePr>
            <p:xfrm>
              <a:off x="3534611" y="3448588"/>
              <a:ext cx="5366084" cy="17526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197" r="-100909" b="-3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548" t="-8197" r="-452" b="-3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197" r="-35567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08197" r="-128866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08197" r="-355670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208197" r="-128866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77358" r="-355670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77358" r="-128866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4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participant submitting a bid that equals their true valuation is a (Weakly) Dominant Strategy </a:t>
            </a: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34611" y="3448588"/>
              <a:ext cx="5366084" cy="20218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algn="ctr"/>
                          <a:r>
                            <a:rPr lang="en-US" sz="1800" dirty="0" smtClean="0"/>
                            <a:t>(optimal)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algn="ctr"/>
                          <a:r>
                            <a:rPr lang="en-US" sz="1800" dirty="0" smtClean="0"/>
                            <a:t>(optimal)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574776"/>
                  </p:ext>
                </p:extLst>
              </p:nvPr>
            </p:nvGraphicFramePr>
            <p:xfrm>
              <a:off x="3534611" y="3448588"/>
              <a:ext cx="5366084" cy="20218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197" r="-100909" b="-4704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548" t="-8197" r="-452" b="-4704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197" r="-355670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108197" r="-180488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08197" r="-128866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108197" r="-806" b="-370492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19811" r="-355670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119811" r="-180488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19811" r="-128866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119811" r="-806" b="-113208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21905" r="-35567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221905" r="-18048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221905" r="-12886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221905" r="-806" b="-1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0" name="Chart 9"/>
          <p:cNvGraphicFramePr/>
          <p:nvPr/>
        </p:nvGraphicFramePr>
        <p:xfrm>
          <a:off x="168442" y="2967789"/>
          <a:ext cx="3272589" cy="271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mechanism </a:t>
                </a:r>
                <a:r>
                  <a:rPr lang="en-US" dirty="0"/>
                  <a:t>for transferable utility function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efficient </a:t>
                </a:r>
                <a:r>
                  <a:rPr lang="en-US" dirty="0"/>
                  <a:t>if total valuation of the non-monetary part of the </a:t>
                </a:r>
                <a:r>
                  <a:rPr lang="en-US" dirty="0" smtClean="0"/>
                  <a:t>outcome,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, is maximized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 equilibrium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Let agent 0 be the agent who collects payment (usually also the mechanism designer), and define his utility as the </a:t>
                </a:r>
                <a:r>
                  <a:rPr lang="en-US" dirty="0"/>
                  <a:t>total payments he </a:t>
                </a:r>
                <a:r>
                  <a:rPr lang="en-US" dirty="0" smtClean="0"/>
                  <a:t>collects</a:t>
                </a:r>
              </a:p>
              <a:p>
                <a:pPr lvl="1"/>
                <a:r>
                  <a:rPr lang="en-US" dirty="0" smtClean="0"/>
                  <a:t>Then definition of efficiency is equivalent to: the </a:t>
                </a:r>
                <a:r>
                  <a:rPr lang="en-US" dirty="0"/>
                  <a:t>total utility of all players (including the agent who collects payment from participants), i.e</a:t>
                </a:r>
                <a:r>
                  <a:rPr lang="en-US" dirty="0" smtClean="0"/>
                  <a:t>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is maximized</a:t>
                </a:r>
                <a:endParaRPr lang="en-US" dirty="0"/>
              </a:p>
              <a:p>
                <a:r>
                  <a:rPr lang="en-US" dirty="0" smtClean="0"/>
                  <a:t>In the chocolate auction, the mechanism is </a:t>
                </a:r>
                <a:r>
                  <a:rPr lang="en-US" dirty="0"/>
                  <a:t>efficient </a:t>
                </a:r>
                <a:r>
                  <a:rPr lang="en-US" dirty="0" smtClean="0"/>
                  <a:t>if </a:t>
                </a:r>
                <a:r>
                  <a:rPr lang="en-US" dirty="0"/>
                  <a:t>the </a:t>
                </a:r>
                <a:r>
                  <a:rPr lang="en-US" dirty="0" smtClean="0"/>
                  <a:t>chocolate </a:t>
                </a:r>
                <a:r>
                  <a:rPr lang="en-US" dirty="0"/>
                  <a:t>go to the agent who values them most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2099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  <a:r>
              <a:rPr lang="en-US" dirty="0" smtClean="0"/>
              <a:t>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mechanism for transferable utility </a:t>
                </a:r>
                <a:r>
                  <a:rPr lang="en-US" dirty="0" smtClean="0"/>
                  <a:t>function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budget balanced </a:t>
                </a: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is the equilibrium strategy profile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payment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mechanism disburses and collects same amount of money to and from the participants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A transferable utility mechanism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weakly budget </a:t>
                </a:r>
                <a:r>
                  <a:rPr lang="en-US" dirty="0">
                    <a:solidFill>
                      <a:srgbClr val="0070C0"/>
                    </a:solidFill>
                  </a:rPr>
                  <a:t>balanced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The mechanism may make a profit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889"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16680" y="3871717"/>
            <a:ext cx="573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How to make the chocolate auction budget balanced?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6078" y="4286551"/>
                <a:ext cx="8020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Note: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 mixed strategy, it matters whether you consider ex ante or ex post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78" y="4286551"/>
                <a:ext cx="802072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8" t="-8197" r="-15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502827"/>
              </p:ext>
            </p:extLst>
          </p:nvPr>
        </p:nvGraphicFramePr>
        <p:xfrm>
          <a:off x="512096" y="2177327"/>
          <a:ext cx="8229934" cy="3042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39004"/>
                <a:gridCol w="5090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 Concepts</a:t>
                      </a:r>
                      <a:endParaRPr lang="en-US" dirty="0"/>
                    </a:p>
                  </a:txBody>
                  <a:tcPr marL="88935" marR="889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Find/Compute</a:t>
                      </a:r>
                      <a:endParaRPr lang="en-US" dirty="0"/>
                    </a:p>
                  </a:txBody>
                  <a:tcPr marL="88935" marR="88935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Dominant Strategy Equilibrium</a:t>
                      </a:r>
                    </a:p>
                  </a:txBody>
                  <a:tcPr marL="88935" marR="889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Brute</a:t>
                      </a:r>
                      <a:r>
                        <a:rPr lang="en-US" baseline="0" dirty="0" smtClean="0"/>
                        <a:t> Force Enumeration</a:t>
                      </a:r>
                      <a:endParaRPr lang="en-US" dirty="0"/>
                    </a:p>
                  </a:txBody>
                  <a:tcPr marL="88935" marR="88935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Pure Strategy</a:t>
                      </a:r>
                      <a:r>
                        <a:rPr lang="en-US" baseline="0" dirty="0" smtClean="0"/>
                        <a:t> Nash Equilibrium</a:t>
                      </a:r>
                      <a:endParaRPr lang="en-US" dirty="0" smtClean="0"/>
                    </a:p>
                  </a:txBody>
                  <a:tcPr marL="88935" marR="889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 Elimination, Brute</a:t>
                      </a:r>
                      <a:r>
                        <a:rPr lang="en-US" baseline="0" dirty="0" smtClean="0"/>
                        <a:t> Force Enumeration</a:t>
                      </a:r>
                      <a:endParaRPr lang="en-US" dirty="0"/>
                    </a:p>
                  </a:txBody>
                  <a:tcPr marL="88935" marR="88935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Mixed Strategy Nash</a:t>
                      </a:r>
                      <a:r>
                        <a:rPr lang="en-US" baseline="0" dirty="0" smtClean="0"/>
                        <a:t> Equilibrium</a:t>
                      </a:r>
                      <a:endParaRPr lang="en-US" dirty="0" smtClean="0"/>
                    </a:p>
                  </a:txBody>
                  <a:tcPr marL="88935" marR="889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r>
                        <a:rPr lang="en-US" baseline="0" dirty="0" smtClean="0"/>
                        <a:t> as Minimax/Maximin for two-player zero-sum games</a:t>
                      </a:r>
                    </a:p>
                    <a:p>
                      <a:r>
                        <a:rPr lang="en-US" baseline="0" dirty="0" smtClean="0"/>
                        <a:t>Support Enumeration Method for two-player general-sum games</a:t>
                      </a:r>
                      <a:endParaRPr lang="en-US" dirty="0"/>
                    </a:p>
                  </a:txBody>
                  <a:tcPr marL="88935" marR="88935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Minimax/Maximin</a:t>
                      </a:r>
                    </a:p>
                  </a:txBody>
                  <a:tcPr marL="88935" marR="889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Programming</a:t>
                      </a:r>
                      <a:endParaRPr lang="en-US" dirty="0"/>
                    </a:p>
                  </a:txBody>
                  <a:tcPr marL="88935" marR="88935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 Stackelberg</a:t>
                      </a:r>
                      <a:r>
                        <a:rPr lang="en-US" baseline="0" dirty="0" smtClean="0"/>
                        <a:t> Equilibrium</a:t>
                      </a:r>
                      <a:endParaRPr lang="en-US" dirty="0" smtClean="0"/>
                    </a:p>
                  </a:txBody>
                  <a:tcPr marL="88935" marR="889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LPs</a:t>
                      </a:r>
                      <a:endParaRPr lang="en-US" dirty="0"/>
                    </a:p>
                  </a:txBody>
                  <a:tcPr marL="88935" marR="88935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a game, find solution /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82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rationality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mechanism for transferable utility function is </a:t>
                </a:r>
                <a:r>
                  <a:rPr lang="en-US" dirty="0" smtClean="0"/>
                  <a:t>individual rational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in the equilibrium strategy profile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smtClean="0"/>
                  <a:t>utility </a:t>
                </a:r>
                <a:r>
                  <a:rPr lang="en-US" dirty="0"/>
                  <a:t>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No </a:t>
                </a:r>
                <a:r>
                  <a:rPr lang="en-US" dirty="0"/>
                  <a:t>agent </a:t>
                </a:r>
                <a:r>
                  <a:rPr lang="en-US" dirty="0" smtClean="0"/>
                  <a:t>lose </a:t>
                </a:r>
                <a:r>
                  <a:rPr lang="en-US" dirty="0"/>
                  <a:t>by participating in the mechanism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Commonly studied goals</a:t>
            </a:r>
          </a:p>
          <a:p>
            <a:pPr lvl="1"/>
            <a:r>
              <a:rPr lang="en-US" dirty="0" smtClean="0"/>
              <a:t>Revenue maximization</a:t>
            </a:r>
          </a:p>
          <a:p>
            <a:pPr lvl="1"/>
            <a:r>
              <a:rPr lang="en-US" dirty="0"/>
              <a:t>Revenue </a:t>
            </a:r>
            <a:r>
              <a:rPr lang="en-US" dirty="0" smtClean="0"/>
              <a:t>minimization</a:t>
            </a:r>
          </a:p>
          <a:p>
            <a:pPr lvl="1"/>
            <a:r>
              <a:rPr lang="en-US" dirty="0" smtClean="0"/>
              <a:t>Maximin fairness</a:t>
            </a:r>
          </a:p>
          <a:p>
            <a:pPr lvl="1"/>
            <a:r>
              <a:rPr lang="en-US" dirty="0"/>
              <a:t>Price of </a:t>
            </a:r>
            <a:r>
              <a:rPr lang="en-US" dirty="0" smtClean="0"/>
              <a:t>anarchy minimization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</a:t>
            </a:r>
            <a:r>
              <a:rPr lang="en-US" dirty="0" smtClean="0"/>
              <a:t>Maximization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mechanism for transferable utility </a:t>
                </a:r>
                <a:r>
                  <a:rPr lang="en-US" dirty="0" smtClean="0"/>
                  <a:t>function is revenue maximizing when, among the set of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that satisfy the other constraints, the mechanism selects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maximize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the equilibrium strategy profile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Maximize the total payment the mechanism collects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</a:t>
            </a:r>
            <a:r>
              <a:rPr lang="en-US" dirty="0" smtClean="0"/>
              <a:t>Minimization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mechanism for transferable utility function is revenue maximizing when, among the set of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that satisfy the other constraints, the mechanism selects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the equilibrium strategy profile</a:t>
                </a:r>
              </a:p>
              <a:p>
                <a:pPr lvl="1"/>
                <a:r>
                  <a:rPr lang="en-US" dirty="0" smtClean="0"/>
                  <a:t>Minimize </a:t>
                </a:r>
                <a:r>
                  <a:rPr lang="en-US" dirty="0"/>
                  <a:t>the total payment the mechanism collects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33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chocolate auction, which </a:t>
            </a:r>
            <a:r>
              <a:rPr lang="en-US" dirty="0"/>
              <a:t>of the following do you think is </a:t>
            </a:r>
            <a:r>
              <a:rPr lang="en-US" dirty="0" smtClean="0"/>
              <a:t>fairest?</a:t>
            </a:r>
          </a:p>
          <a:p>
            <a:pPr lvl="1"/>
            <a:r>
              <a:rPr lang="en-US" dirty="0" smtClean="0"/>
              <a:t>A: Everyone pays 0, give the chocolate to the one who value the chocolate the highest</a:t>
            </a:r>
          </a:p>
          <a:p>
            <a:pPr lvl="1"/>
            <a:r>
              <a:rPr lang="en-US" dirty="0" smtClean="0"/>
              <a:t>B: Everyone pays 1/N of the actual cost of buying the chocolate, give the chocolate randomly</a:t>
            </a:r>
          </a:p>
          <a:p>
            <a:pPr lvl="1"/>
            <a:r>
              <a:rPr lang="en-US" dirty="0" smtClean="0"/>
              <a:t>C: The one submit the highest bid gets the chocolate, and pays the amount he submit. Everyone else pays 0</a:t>
            </a:r>
          </a:p>
          <a:p>
            <a:pPr lvl="1"/>
            <a:r>
              <a:rPr lang="en-US" dirty="0" smtClean="0"/>
              <a:t>D: Each agent gets the chocolate with probability proportional to his true valuation, and the winner pays the actual </a:t>
            </a:r>
            <a:r>
              <a:rPr lang="en-US" dirty="0"/>
              <a:t>cost of buying the </a:t>
            </a:r>
            <a:r>
              <a:rPr lang="en-US" dirty="0" smtClean="0"/>
              <a:t>chocolate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Maximin </a:t>
            </a:r>
            <a:r>
              <a:rPr lang="en-US" dirty="0" smtClean="0"/>
              <a:t>Fairness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mechanism for transferable utility function is maximin</a:t>
                </a:r>
                <a:r>
                  <a:rPr lang="en-US" dirty="0"/>
                  <a:t> fair </a:t>
                </a:r>
                <a:r>
                  <a:rPr lang="en-US" dirty="0" smtClean="0"/>
                  <a:t>when, </a:t>
                </a:r>
                <a:r>
                  <a:rPr lang="en-US" dirty="0"/>
                  <a:t>among the set of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that satisfy the other constraints, the mechanism selects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that </a:t>
                </a:r>
                <a:r>
                  <a:rPr lang="en-US" dirty="0" smtClean="0"/>
                  <a:t>maximize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the equilibrium strategy profile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Make the least-happy agent the happiest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of Anarchy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Recall: Once </a:t>
                </a:r>
                <a:r>
                  <a:rPr lang="en-US" dirty="0"/>
                  <a:t>the mechanism is specified, it is a game among participating agents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Price of Anarchy Minimization</a:t>
                </a:r>
              </a:p>
              <a:p>
                <a:pPr lvl="1"/>
                <a:r>
                  <a:rPr lang="en-US" dirty="0" smtClean="0"/>
                  <a:t>Minimize the ratio between optimal social welfare and the social welfare achieved in equilibrium given the mechanism</a:t>
                </a:r>
              </a:p>
              <a:p>
                <a:pPr lvl="1"/>
                <a:r>
                  <a:rPr lang="en-US" dirty="0"/>
                  <a:t>A mechanism for transferable utility function </a:t>
                </a:r>
                <a:r>
                  <a:rPr lang="en-US" dirty="0" smtClean="0"/>
                  <a:t>minimizes the price of anarchy when</a:t>
                </a:r>
                <a:r>
                  <a:rPr lang="en-US" dirty="0"/>
                  <a:t>, among the set of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that satisfy the other constraints, the mechanism selects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that </a:t>
                </a:r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the equilibrium strategy </a:t>
                </a:r>
                <a:r>
                  <a:rPr lang="en-US" dirty="0" smtClean="0"/>
                  <a:t>profile with the lowest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2099" r="-1926" b="-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Ads Bidding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Commonly used: Generalized second-price auction or more complex variations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14" y="2530643"/>
            <a:ext cx="4406900" cy="1343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927" y="4215343"/>
            <a:ext cx="3003651" cy="18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68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Choice</a:t>
            </a:r>
          </a:p>
          <a:p>
            <a:pPr lvl="1"/>
            <a:r>
              <a:rPr lang="en-US" dirty="0" smtClean="0"/>
              <a:t>Voting model</a:t>
            </a:r>
          </a:p>
          <a:p>
            <a:pPr lvl="1"/>
            <a:r>
              <a:rPr lang="en-US" dirty="0" smtClean="0"/>
              <a:t>Voting rule: Majority </a:t>
            </a:r>
            <a:r>
              <a:rPr lang="en-US" dirty="0" smtClean="0"/>
              <a:t>consistency, </a:t>
            </a:r>
            <a:r>
              <a:rPr lang="en-US" dirty="0" smtClean="0"/>
              <a:t>Condorcet </a:t>
            </a:r>
            <a:r>
              <a:rPr lang="en-US" dirty="0" smtClean="0"/>
              <a:t>consistency, </a:t>
            </a:r>
            <a:r>
              <a:rPr lang="en-US" dirty="0" smtClean="0"/>
              <a:t>strategyproof, dictatorial, constant, onto</a:t>
            </a:r>
          </a:p>
          <a:p>
            <a:r>
              <a:rPr lang="en-US" dirty="0" smtClean="0"/>
              <a:t>Mechanism Design with Money</a:t>
            </a:r>
          </a:p>
          <a:p>
            <a:pPr lvl="1"/>
            <a:r>
              <a:rPr lang="en-US" dirty="0" smtClean="0"/>
              <a:t>Second-Price Auction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17-737/17-537 Artificial </a:t>
            </a:r>
            <a:r>
              <a:rPr lang="en-US" dirty="0"/>
              <a:t>Intelligence Methods for Social Good: </a:t>
            </a:r>
            <a:r>
              <a:rPr lang="en-US" dirty="0">
                <a:hlinkClick r:id="rId2"/>
              </a:rPr>
              <a:t>https://feifang.info/artificial-intelligence-methods-for-social-good-spring-2019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Research </a:t>
            </a:r>
            <a:r>
              <a:rPr lang="en-US" dirty="0"/>
              <a:t>opportunities: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docs.google.com/forms/u/1/d/e/1FAIpQLSeB8F0KgKRpYqd3Ctd8MWq5xThOKTMPJt6ZkywfF-ZqbTzVdw/viewform?usp=sf_link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2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Choice</a:t>
            </a:r>
          </a:p>
          <a:p>
            <a:pPr lvl="1"/>
            <a:r>
              <a:rPr lang="en-US" dirty="0" smtClean="0"/>
              <a:t>Voting Model</a:t>
            </a:r>
          </a:p>
          <a:p>
            <a:pPr lvl="1"/>
            <a:r>
              <a:rPr lang="en-US" dirty="0" smtClean="0"/>
              <a:t>Voting Rules</a:t>
            </a:r>
          </a:p>
          <a:p>
            <a:pPr lvl="1"/>
            <a:r>
              <a:rPr lang="en-US" dirty="0" smtClean="0"/>
              <a:t>Properties of Voting Rules</a:t>
            </a:r>
          </a:p>
          <a:p>
            <a:pPr lvl="1"/>
            <a:r>
              <a:rPr lang="en-US" dirty="0" smtClean="0"/>
              <a:t>Key Results</a:t>
            </a:r>
          </a:p>
          <a:p>
            <a:r>
              <a:rPr lang="en-US" dirty="0" smtClean="0"/>
              <a:t>Mechanism Design with Money</a:t>
            </a:r>
          </a:p>
          <a:p>
            <a:pPr lvl="1"/>
            <a:r>
              <a:rPr lang="en-US" dirty="0" smtClean="0"/>
              <a:t>Second-Price Auction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82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slides are borrowed from previous slides made by </a:t>
            </a:r>
            <a:r>
              <a:rPr lang="en-US" dirty="0" smtClean="0"/>
              <a:t>Ariel Procaccia</a:t>
            </a:r>
            <a:endParaRPr lang="en-US" dirty="0"/>
          </a:p>
          <a:p>
            <a:r>
              <a:rPr lang="en-US" dirty="0" smtClean="0"/>
              <a:t>Some slides are prepared based on course slides of “Game </a:t>
            </a:r>
            <a:r>
              <a:rPr lang="en-US" dirty="0"/>
              <a:t>Theory Online II” (Matt </a:t>
            </a:r>
            <a:r>
              <a:rPr lang="en-US" dirty="0" smtClean="0"/>
              <a:t>Jackson, </a:t>
            </a:r>
            <a:r>
              <a:rPr lang="en-US" dirty="0"/>
              <a:t>Kevin </a:t>
            </a:r>
            <a:r>
              <a:rPr lang="en-US" dirty="0" smtClean="0"/>
              <a:t>Leyton-Brown, Yoav Shoham)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5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Choice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mathematical theory that deal with aggregation of individual preferences</a:t>
            </a:r>
          </a:p>
          <a:p>
            <a:r>
              <a:rPr lang="en-US" dirty="0" smtClean="0"/>
              <a:t>Wide applications in economics</a:t>
            </a:r>
            <a:r>
              <a:rPr lang="en-US" dirty="0"/>
              <a:t>, </a:t>
            </a:r>
            <a:r>
              <a:rPr lang="en-US" dirty="0" smtClean="0"/>
              <a:t>public policy,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0018" y="2894909"/>
            <a:ext cx="162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Kenneth Arrow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1085" y="5840704"/>
            <a:ext cx="543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Winners of Nobel Memorial Prize in Economic Sciences</a:t>
            </a:r>
          </a:p>
        </p:txBody>
      </p:sp>
      <p:pic>
        <p:nvPicPr>
          <p:cNvPr id="1026" name="Picture 2" descr="Kenneth Arrow, Stanford 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50" y="3317317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rtya Sen , c2000 (437924603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96" y="3317316"/>
            <a:ext cx="3047528" cy="23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50885" y="2894909"/>
            <a:ext cx="206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Amartya Kumar Sen</a:t>
            </a:r>
          </a:p>
        </p:txBody>
      </p:sp>
    </p:spTree>
    <p:extLst>
      <p:ext uri="{BB962C8B-B14F-4D97-AF65-F5344CB8AC3E}">
        <p14:creationId xmlns:p14="http://schemas.microsoft.com/office/powerpoint/2010/main" val="5559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Set of voters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of </a:t>
                </a:r>
                <a:r>
                  <a:rPr lang="en-US" dirty="0" smtClean="0"/>
                  <a:t>alternatives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Each voter has a ranking over the alternatives</a:t>
                </a:r>
              </a:p>
              <a:p>
                <a:pPr lvl="1"/>
                <a:r>
                  <a:rPr lang="en-US" dirty="0" smtClean="0"/>
                  <a:t>Preference profile: collection of all voters’ rankings</a:t>
                </a:r>
              </a:p>
              <a:p>
                <a:r>
                  <a:rPr lang="en-US" dirty="0" smtClean="0"/>
                  <a:t>Basic voting model: No explicit utility associated with the alternatives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38130"/>
              </p:ext>
            </p:extLst>
          </p:nvPr>
        </p:nvGraphicFramePr>
        <p:xfrm>
          <a:off x="1090863" y="4538010"/>
          <a:ext cx="5144168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6994"/>
                <a:gridCol w="729058"/>
                <a:gridCol w="729058"/>
                <a:gridCol w="7290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04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Voting rule: function that maps preference profiles to alternatives that specifies the winner of the election</a:t>
                </a:r>
              </a:p>
              <a:p>
                <a:r>
                  <a:rPr lang="en-US" dirty="0" smtClean="0"/>
                  <a:t>Commonly used voting rules</a:t>
                </a:r>
              </a:p>
              <a:p>
                <a:pPr lvl="1"/>
                <a:r>
                  <a:rPr lang="en-US" dirty="0" smtClean="0"/>
                  <a:t>Plurality (used in almost all political elections)</a:t>
                </a:r>
                <a:endParaRPr lang="en-US" dirty="0"/>
              </a:p>
              <a:p>
                <a:pPr lvl="2"/>
                <a:r>
                  <a:rPr lang="en-US" dirty="0" smtClean="0"/>
                  <a:t>Each voter give one point to top alternative</a:t>
                </a:r>
              </a:p>
              <a:p>
                <a:pPr lvl="2"/>
                <a:r>
                  <a:rPr lang="en-US" dirty="0" smtClean="0"/>
                  <a:t>Alternative with most points win</a:t>
                </a:r>
              </a:p>
              <a:p>
                <a:pPr lvl="1"/>
                <a:r>
                  <a:rPr lang="en-US" dirty="0" smtClean="0"/>
                  <a:t>Borda count (used for national </a:t>
                </a:r>
                <a:r>
                  <a:rPr lang="en-US" dirty="0" smtClean="0"/>
                  <a:t>election </a:t>
                </a:r>
                <a:r>
                  <a:rPr lang="en-US" dirty="0" smtClean="0"/>
                  <a:t>in Slovenia)</a:t>
                </a:r>
              </a:p>
              <a:p>
                <a:pPr lvl="2"/>
                <a:r>
                  <a:rPr lang="en-US" dirty="0" smtClean="0"/>
                  <a:t>Each voter awards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Alternative with most points </a:t>
                </a:r>
                <a:r>
                  <a:rPr lang="en-US" dirty="0" smtClean="0"/>
                  <a:t>win</a:t>
                </a:r>
              </a:p>
              <a:p>
                <a:pPr lvl="1"/>
                <a:r>
                  <a:rPr lang="en-US" dirty="0" smtClean="0"/>
                  <a:t>Plurality with runoff</a:t>
                </a:r>
              </a:p>
              <a:p>
                <a:pPr lvl="2"/>
                <a:r>
                  <a:rPr lang="en-US" dirty="0" smtClean="0"/>
                  <a:t>First round: two alternatives with highest plurality scores survive</a:t>
                </a:r>
              </a:p>
              <a:p>
                <a:pPr lvl="2"/>
                <a:r>
                  <a:rPr lang="en-US" dirty="0" smtClean="0"/>
                  <a:t>Second round: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pairwise election </a:t>
                </a:r>
                <a:r>
                  <a:rPr lang="en-US" dirty="0" smtClean="0"/>
                  <a:t>between the two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2099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4632" y="5823284"/>
                <a:ext cx="4276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beats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if majority of voters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2" y="5823284"/>
                <a:ext cx="427636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769895" y="5678905"/>
            <a:ext cx="69516" cy="21389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2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Commonly used voting rules (continued)</a:t>
                </a:r>
              </a:p>
              <a:p>
                <a:pPr lvl="1"/>
                <a:r>
                  <a:rPr lang="en-US" dirty="0" smtClean="0"/>
                  <a:t>Single Transferable Vote (STV) (used in Ireland, Australia, New Zealand, Maine, San Francisco, Cambridge)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rounds</a:t>
                </a:r>
              </a:p>
              <a:p>
                <a:pPr lvl="2"/>
                <a:r>
                  <a:rPr lang="en-US" dirty="0" smtClean="0"/>
                  <a:t>In each round, alternative with least plurality votes is eliminated</a:t>
                </a:r>
              </a:p>
              <a:p>
                <a:pPr lvl="2"/>
                <a:r>
                  <a:rPr lang="en-US" dirty="0" smtClean="0"/>
                  <a:t>Alternative left is the winner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85102"/>
              </p:ext>
            </p:extLst>
          </p:nvPr>
        </p:nvGraphicFramePr>
        <p:xfrm>
          <a:off x="1427584" y="4118811"/>
          <a:ext cx="6096000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voter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48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11677</TotalTime>
  <Words>2585</Words>
  <Application>Microsoft Office PowerPoint</Application>
  <PresentationFormat>On-screen Show (4:3)</PresentationFormat>
  <Paragraphs>749</Paragraphs>
  <Slides>50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宋体</vt:lpstr>
      <vt:lpstr>Arial</vt:lpstr>
      <vt:lpstr>Calibri</vt:lpstr>
      <vt:lpstr>Cambria Math</vt:lpstr>
      <vt:lpstr>Gill Sans MT</vt:lpstr>
      <vt:lpstr>Wingdings</vt:lpstr>
      <vt:lpstr>Wingdings 3</vt:lpstr>
      <vt:lpstr>RongYangTheme</vt:lpstr>
      <vt:lpstr>Artificial Intelligence: Representation and Problem Solving  Multi-agent Systems (4): Social Choice and Mechanism Design</vt:lpstr>
      <vt:lpstr>Required Reading for Next Lecture</vt:lpstr>
      <vt:lpstr>Faculty Course Evaluation</vt:lpstr>
      <vt:lpstr>Recap</vt:lpstr>
      <vt:lpstr>Outline</vt:lpstr>
      <vt:lpstr>Social Choice Theory</vt:lpstr>
      <vt:lpstr>Voting Model</vt:lpstr>
      <vt:lpstr>Voting Rules</vt:lpstr>
      <vt:lpstr>Voting Rules</vt:lpstr>
      <vt:lpstr>Voting Rules</vt:lpstr>
      <vt:lpstr>Social Choice Axioms</vt:lpstr>
      <vt:lpstr>Quiz 1</vt:lpstr>
      <vt:lpstr>Quiz 1</vt:lpstr>
      <vt:lpstr>Condorcet Winner</vt:lpstr>
      <vt:lpstr>Example</vt:lpstr>
      <vt:lpstr>Voter Manipulation</vt:lpstr>
      <vt:lpstr>Strategy-Proofness</vt:lpstr>
      <vt:lpstr>Other Properties</vt:lpstr>
      <vt:lpstr>Results in Social Choice Theory</vt:lpstr>
      <vt:lpstr>Greedy Algorithm for f-Manipulation</vt:lpstr>
      <vt:lpstr>Example</vt:lpstr>
      <vt:lpstr>Example</vt:lpstr>
      <vt:lpstr>Quiz 2: Second-Price Auction</vt:lpstr>
      <vt:lpstr>Mechanism Design with Money Overview</vt:lpstr>
      <vt:lpstr>Bayesian Game</vt:lpstr>
      <vt:lpstr>Bayesian Game</vt:lpstr>
      <vt:lpstr>Bayesian Game Setting</vt:lpstr>
      <vt:lpstr>Mechanism</vt:lpstr>
      <vt:lpstr>Induced Game</vt:lpstr>
      <vt:lpstr>Mechanism Design</vt:lpstr>
      <vt:lpstr>Transferable Utility</vt:lpstr>
      <vt:lpstr>Choice Rule and Payment Rule</vt:lpstr>
      <vt:lpstr>Quiz 3</vt:lpstr>
      <vt:lpstr>Mechanism Design</vt:lpstr>
      <vt:lpstr>Truthfulness</vt:lpstr>
      <vt:lpstr>Second Price Auction</vt:lpstr>
      <vt:lpstr>Second Price Auction</vt:lpstr>
      <vt:lpstr>Efficiency</vt:lpstr>
      <vt:lpstr>Budget Balance</vt:lpstr>
      <vt:lpstr>Individual rationality</vt:lpstr>
      <vt:lpstr>Mechanism Design</vt:lpstr>
      <vt:lpstr>Revenue Maximization</vt:lpstr>
      <vt:lpstr>Revenue Minimization</vt:lpstr>
      <vt:lpstr>Survey</vt:lpstr>
      <vt:lpstr>Maximin Fairness</vt:lpstr>
      <vt:lpstr>Price of Anarchy Minimization</vt:lpstr>
      <vt:lpstr>Online Ads Bidding</vt:lpstr>
      <vt:lpstr>Summary</vt:lpstr>
      <vt:lpstr>Advertisement</vt:lpstr>
      <vt:lpstr>Acknowledgment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1285</cp:revision>
  <dcterms:created xsi:type="dcterms:W3CDTF">2016-01-28T05:48:30Z</dcterms:created>
  <dcterms:modified xsi:type="dcterms:W3CDTF">2018-12-04T20:26:38Z</dcterms:modified>
</cp:coreProperties>
</file>